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4" r:id="rId3"/>
    <p:sldId id="281" r:id="rId4"/>
    <p:sldId id="257" r:id="rId5"/>
    <p:sldId id="277" r:id="rId6"/>
    <p:sldId id="264" r:id="rId7"/>
    <p:sldId id="260" r:id="rId8"/>
    <p:sldId id="262" r:id="rId9"/>
    <p:sldId id="258" r:id="rId10"/>
    <p:sldId id="259" r:id="rId11"/>
    <p:sldId id="280" r:id="rId12"/>
    <p:sldId id="285" r:id="rId13"/>
    <p:sldId id="279" r:id="rId14"/>
    <p:sldId id="265" r:id="rId15"/>
    <p:sldId id="268" r:id="rId16"/>
    <p:sldId id="278" r:id="rId17"/>
    <p:sldId id="266" r:id="rId18"/>
    <p:sldId id="276" r:id="rId19"/>
    <p:sldId id="286" r:id="rId20"/>
    <p:sldId id="267" r:id="rId21"/>
    <p:sldId id="269" r:id="rId22"/>
    <p:sldId id="270" r:id="rId23"/>
    <p:sldId id="271" r:id="rId24"/>
    <p:sldId id="272" r:id="rId25"/>
    <p:sldId id="283" r:id="rId26"/>
    <p:sldId id="273" r:id="rId27"/>
    <p:sldId id="274" r:id="rId28"/>
    <p:sldId id="282" r:id="rId29"/>
    <p:sldId id="275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9DA26914-626F-465C-BAC3-F8FA39D193A1}">
          <p14:sldIdLst>
            <p14:sldId id="256"/>
            <p14:sldId id="284"/>
            <p14:sldId id="281"/>
            <p14:sldId id="257"/>
            <p14:sldId id="277"/>
            <p14:sldId id="264"/>
            <p14:sldId id="260"/>
            <p14:sldId id="262"/>
            <p14:sldId id="258"/>
            <p14:sldId id="259"/>
            <p14:sldId id="280"/>
            <p14:sldId id="285"/>
            <p14:sldId id="279"/>
            <p14:sldId id="265"/>
            <p14:sldId id="268"/>
            <p14:sldId id="278"/>
          </p14:sldIdLst>
        </p14:section>
        <p14:section name="Seção Padrão" id="{CA8C37EF-8A52-4B48-9C22-00DEB1F34FD6}">
          <p14:sldIdLst>
            <p14:sldId id="266"/>
            <p14:sldId id="276"/>
            <p14:sldId id="286"/>
            <p14:sldId id="267"/>
            <p14:sldId id="269"/>
            <p14:sldId id="270"/>
            <p14:sldId id="271"/>
            <p14:sldId id="272"/>
            <p14:sldId id="283"/>
            <p14:sldId id="273"/>
            <p14:sldId id="274"/>
            <p14:sldId id="282"/>
            <p14:sldId id="27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" initials="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 snapVertSplitter="1" vertBarState="minimized" horzBarState="maximized">
    <p:restoredLeft sz="34559" autoAdjust="0"/>
    <p:restoredTop sz="86323" autoAdjust="0"/>
  </p:normalViewPr>
  <p:slideViewPr>
    <p:cSldViewPr snapToGrid="0">
      <p:cViewPr varScale="1">
        <p:scale>
          <a:sx n="74" d="100"/>
          <a:sy n="74" d="100"/>
        </p:scale>
        <p:origin x="-1194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6" y="55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Home\Desktop\Porto%2024%20hr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pt-BR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Evolução </a:t>
            </a:r>
            <a:r>
              <a:rPr lang="pt-B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Histórica do Movimento </a:t>
            </a:r>
            <a:r>
              <a:rPr lang="pt-BR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Containers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Unidades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Sheet1!$B$2:$B$10</c:f>
              <c:numCache>
                <c:formatCode>#,##0</c:formatCode>
                <c:ptCount val="9"/>
                <c:pt idx="0">
                  <c:v>1762205</c:v>
                </c:pt>
                <c:pt idx="1">
                  <c:v>1915292</c:v>
                </c:pt>
                <c:pt idx="2">
                  <c:v>2013922</c:v>
                </c:pt>
                <c:pt idx="3">
                  <c:v>2177307</c:v>
                </c:pt>
                <c:pt idx="4">
                  <c:v>2374426</c:v>
                </c:pt>
                <c:pt idx="5">
                  <c:v>2453881</c:v>
                </c:pt>
                <c:pt idx="6">
                  <c:v>2358220</c:v>
                </c:pt>
                <c:pt idx="7">
                  <c:v>2495397</c:v>
                </c:pt>
                <c:pt idx="8">
                  <c:v>1475982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FA-4855-BA3D-ABC9DE2B62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TEUS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Sheet1!$C$2:$C$10</c:f>
              <c:numCache>
                <c:formatCode>#,##0</c:formatCode>
                <c:ptCount val="9"/>
                <c:pt idx="0">
                  <c:v>2722225</c:v>
                </c:pt>
                <c:pt idx="1">
                  <c:v>2985922</c:v>
                </c:pt>
                <c:pt idx="2">
                  <c:v>3171685</c:v>
                </c:pt>
                <c:pt idx="3">
                  <c:v>3448879</c:v>
                </c:pt>
                <c:pt idx="4">
                  <c:v>3684845</c:v>
                </c:pt>
                <c:pt idx="5">
                  <c:v>3779999</c:v>
                </c:pt>
                <c:pt idx="6">
                  <c:v>3564118</c:v>
                </c:pt>
                <c:pt idx="7">
                  <c:v>3853719</c:v>
                </c:pt>
                <c:pt idx="8">
                  <c:v>2349165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7FA-4855-BA3D-ABC9DE2B62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799616"/>
        <c:axId val="34801152"/>
      </c:barChart>
      <c:catAx>
        <c:axId val="3479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801152"/>
        <c:crosses val="autoZero"/>
        <c:auto val="1"/>
        <c:lblAlgn val="ctr"/>
        <c:lblOffset val="100"/>
        <c:noMultiLvlLbl val="0"/>
      </c:catAx>
      <c:valAx>
        <c:axId val="3480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7996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400" baseline="0" dirty="0"/>
              <a:t>EVOLUÇÃO HISTÓRICA DO MOVIMENTO </a:t>
            </a:r>
            <a:r>
              <a:rPr lang="en-US" sz="2400" baseline="0" dirty="0" smtClean="0"/>
              <a:t>PORTUÁRIO</a:t>
            </a:r>
            <a:endParaRPr lang="en-US" sz="2400" baseline="0" dirty="0"/>
          </a:p>
        </c:rich>
      </c:tx>
      <c:layout>
        <c:manualLayout>
          <c:xMode val="edge"/>
          <c:yMode val="edge"/>
          <c:x val="0.21655293460223141"/>
          <c:y val="4.05805728865528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609530199553612E-2"/>
          <c:y val="0.12671597780466601"/>
          <c:w val="0.88961860545931215"/>
          <c:h val="0.777171018644491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'Porto 24 hrs'!$A$8</c:f>
              <c:strCache>
                <c:ptCount val="1"/>
                <c:pt idx="0">
                  <c:v>Percentual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'Porto 24 hrs'!$B$6:$J$6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'Porto 24 hrs'!$B$8:$J$8</c:f>
              <c:numCache>
                <c:formatCode>General</c:formatCode>
                <c:ptCount val="9"/>
                <c:pt idx="0">
                  <c:v>19.767800000000001</c:v>
                </c:pt>
                <c:pt idx="1">
                  <c:v>8.6872000000000007</c:v>
                </c:pt>
                <c:pt idx="2">
                  <c:v>5.1496000000000004</c:v>
                </c:pt>
                <c:pt idx="3">
                  <c:v>8.1127000000000002</c:v>
                </c:pt>
                <c:pt idx="4">
                  <c:v>9.0533000000000001</c:v>
                </c:pt>
                <c:pt idx="5">
                  <c:v>3.3462000000000001</c:v>
                </c:pt>
                <c:pt idx="6">
                  <c:v>-3.8982999999999999</c:v>
                </c:pt>
                <c:pt idx="7">
                  <c:v>5.8169000000000004</c:v>
                </c:pt>
                <c:pt idx="8">
                  <c:v>1.3968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42-411A-9FF0-C4670368FF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34869248"/>
        <c:axId val="3487193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'Porto 24 hrs'!$A$7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t-B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'Porto 24 hrs'!$B$6:$J$6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'Porto 24 hrs'!$B$7:$J$7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242-411A-9FF0-C4670368FF1F}"/>
                  </c:ext>
                </c:extLst>
              </c15:ser>
            </c15:filteredBarSeries>
          </c:ext>
        </c:extLst>
      </c:barChart>
      <c:catAx>
        <c:axId val="3486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871936"/>
        <c:crosses val="autoZero"/>
        <c:auto val="1"/>
        <c:lblAlgn val="ctr"/>
        <c:lblOffset val="100"/>
        <c:noMultiLvlLbl val="0"/>
      </c:catAx>
      <c:valAx>
        <c:axId val="348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Percentual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2">
                <a:lumMod val="60000"/>
                <a:lumOff val="4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8692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solidFill>
            <a:schemeClr val="accent2">
              <a:lumMod val="60000"/>
              <a:lumOff val="4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aseline="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69565600049858"/>
          <c:y val="0.12351185409898634"/>
          <c:w val="0.89898869565539707"/>
          <c:h val="0.69377523173325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Produto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Açucar</c:v>
                </c:pt>
                <c:pt idx="1">
                  <c:v>Soja</c:v>
                </c:pt>
                <c:pt idx="2">
                  <c:v>Milho</c:v>
                </c:pt>
                <c:pt idx="3">
                  <c:v>Farelo de Soja</c:v>
                </c:pt>
                <c:pt idx="4">
                  <c:v>Celulose</c:v>
                </c:pt>
                <c:pt idx="5">
                  <c:v>Containers</c:v>
                </c:pt>
                <c:pt idx="6">
                  <c:v>Sal</c:v>
                </c:pt>
                <c:pt idx="7">
                  <c:v>Enxofre</c:v>
                </c:pt>
                <c:pt idx="8">
                  <c:v>Adubo</c:v>
                </c:pt>
                <c:pt idx="9">
                  <c:v>29 milh tons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3A-4FE3-8F6D-301390F8EE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Participação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Açucar</c:v>
                </c:pt>
                <c:pt idx="1">
                  <c:v>Soja</c:v>
                </c:pt>
                <c:pt idx="2">
                  <c:v>Milho</c:v>
                </c:pt>
                <c:pt idx="3">
                  <c:v>Farelo de Soja</c:v>
                </c:pt>
                <c:pt idx="4">
                  <c:v>Celulose</c:v>
                </c:pt>
                <c:pt idx="5">
                  <c:v>Containers</c:v>
                </c:pt>
                <c:pt idx="6">
                  <c:v>Sal</c:v>
                </c:pt>
                <c:pt idx="7">
                  <c:v>Enxofre</c:v>
                </c:pt>
                <c:pt idx="8">
                  <c:v>Adubo</c:v>
                </c:pt>
                <c:pt idx="9">
                  <c:v>29 milh tons</c:v>
                </c:pt>
              </c:strCache>
            </c:strRef>
          </c:cat>
          <c:val>
            <c:numRef>
              <c:f>Sheet1!$C$2:$C$11</c:f>
              <c:numCache>
                <c:formatCode>#,##0.0</c:formatCode>
                <c:ptCount val="10"/>
                <c:pt idx="0">
                  <c:v>34</c:v>
                </c:pt>
                <c:pt idx="1">
                  <c:v>23.1</c:v>
                </c:pt>
                <c:pt idx="2">
                  <c:v>21.8</c:v>
                </c:pt>
                <c:pt idx="3">
                  <c:v>11.4</c:v>
                </c:pt>
                <c:pt idx="4">
                  <c:v>4.9000000000000004</c:v>
                </c:pt>
                <c:pt idx="5">
                  <c:v>2.2999999999999998</c:v>
                </c:pt>
                <c:pt idx="6">
                  <c:v>0.9</c:v>
                </c:pt>
                <c:pt idx="7">
                  <c:v>0.7</c:v>
                </c:pt>
                <c:pt idx="8">
                  <c:v>0.1</c:v>
                </c:pt>
                <c:pt idx="9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A3A-4FE3-8F6D-301390F8EE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4977664"/>
        <c:axId val="34979200"/>
      </c:barChart>
      <c:catAx>
        <c:axId val="3497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979200"/>
        <c:crosses val="autoZero"/>
        <c:auto val="1"/>
        <c:lblAlgn val="ctr"/>
        <c:lblOffset val="100"/>
        <c:noMultiLvlLbl val="0"/>
      </c:catAx>
      <c:valAx>
        <c:axId val="34979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9776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dk1"/>
          </a:solidFill>
        </a:defRPr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02D4A-1EC5-4740-BD3B-DB3CE19BFC20}" type="datetimeFigureOut">
              <a:rPr lang="pt-BR" smtClean="0"/>
              <a:t>26/09/2018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58B7-FB5E-4DA2-AA4C-66DE4DEAB7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95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858B7-FB5E-4DA2-AA4C-66DE4DEAB7E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51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858B7-FB5E-4DA2-AA4C-66DE4DEAB7E8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304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858B7-FB5E-4DA2-AA4C-66DE4DEAB7E8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559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C275E-4671-4A71-B0F3-D2757540692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26/09/2018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886E-DE20-40C6-9F0A-D79335EE48C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9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C275E-4671-4A71-B0F3-D2757540692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26/09/2018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2886E-DE20-40C6-9F0A-D79335EE48C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9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chart" Target="../charts/chart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7.jpeg"/><Relationship Id="rId5" Type="http://schemas.openxmlformats.org/officeDocument/2006/relationships/image" Target="../media/image1.png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png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.png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61861" y="1861851"/>
            <a:ext cx="10791940" cy="3569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7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Visão do Transportador Rodoviário de Cargas Usuário do </a:t>
            </a:r>
            <a:r>
              <a:rPr lang="pt-BR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Porto 24 hrs</a:t>
            </a:r>
            <a:r>
              <a:rPr lang="pt-BR" sz="7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pt-BR" sz="7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895682" y="6422834"/>
            <a:ext cx="1145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Set/2018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05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09432" y="750628"/>
            <a:ext cx="11354937" cy="58568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7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</a:p>
          <a:p>
            <a:pPr marL="0" indent="0" algn="just">
              <a:buNone/>
            </a:pPr>
            <a:r>
              <a:rPr lang="pt-BR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apresentação fundamentada em dados estatísticos, do volume de cargas movimentadas no Porto de Santos, com suas respectivas evoluções anuais, busca informar a comunidade, sobre os riscos calculados, baseado em aumento da demanda do comércio exterior, em percentuais (</a:t>
            </a:r>
            <a:r>
              <a:rPr lang="pt-BR" sz="36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ex. 2010</a:t>
            </a:r>
            <a:r>
              <a:rPr lang="pt-BR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cuja superação de expectativa, estabeleceu o caos no fluxo e trafego de veículos de cargas.  </a:t>
            </a:r>
            <a:endParaRPr lang="pt-BR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895682" y="6422834"/>
            <a:ext cx="1145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Set/2018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293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hidden">
      <p:bgPr>
        <a:pattFill prst="smConfetti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773412"/>
              </p:ext>
            </p:extLst>
          </p:nvPr>
        </p:nvGraphicFramePr>
        <p:xfrm>
          <a:off x="279400" y="1143006"/>
          <a:ext cx="11585571" cy="5486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75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37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475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376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4753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7376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94753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918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Movimento Operacional do Porto JAN - 2018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18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Segmentos (em Toneladas)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1885">
                <a:tc rowSpan="3"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Carga Geral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Sólidos Granel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Líquidos Granel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 Geral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18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4.032.123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3.530.444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1.433.757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8.996.324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18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44,8196%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39,2431%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15,9371%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188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18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Modais Operacionalizados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1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Rod.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92,80%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39,42%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90,00%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*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71,4066%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18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3.741.811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1.391.750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1.290.400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*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6.423.961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1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Fer.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7,20%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60,58%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 / I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*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26,9999%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18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290.312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2.138.694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 / I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*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2.429.006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1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Duto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10,00%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1,5935%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918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143.357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143.357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   Informação não </a:t>
                      </a:r>
                      <a:r>
                        <a:rPr lang="pt-BR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divulgada </a:t>
                      </a:r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- publicada.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  <a:alpha val="7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7" name="Imagem de bitmap" r:id="rId4" imgW="2228571" imgH="752381" progId="PBrush">
                  <p:embed/>
                </p:oleObj>
              </mc:Choice>
              <mc:Fallback>
                <p:oleObj name="Imagem de bitmap" r:id="rId4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802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52130277"/>
              </p:ext>
            </p:extLst>
          </p:nvPr>
        </p:nvGraphicFramePr>
        <p:xfrm>
          <a:off x="132202" y="870333"/>
          <a:ext cx="11854150" cy="564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Imagem de bitmap" r:id="rId4" imgW="2228571" imgH="752381" progId="PBrush">
                  <p:embed/>
                </p:oleObj>
              </mc:Choice>
              <mc:Fallback>
                <p:oleObj name="Imagem de bitmap" r:id="rId4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850833" y="158134"/>
            <a:ext cx="6775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4800" dirty="0">
                <a:solidFill>
                  <a:srgbClr val="5D9B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PORTO DE SANTOS</a:t>
            </a:r>
            <a:endParaRPr lang="pt-BR" sz="4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739788" y="6510784"/>
            <a:ext cx="5971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IMPORTAÇÃO – EXPORTAÇÃO - CABOTAGEM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683045" y="6510784"/>
            <a:ext cx="4428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(2018) Considerado Jan / Jul.</a:t>
            </a:r>
            <a:endParaRPr lang="pt-B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2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0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850833" y="158134"/>
            <a:ext cx="6775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4800" dirty="0">
                <a:solidFill>
                  <a:srgbClr val="5D9B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PORTO DE SANTOS</a:t>
            </a:r>
            <a:endParaRPr lang="pt-BR" sz="4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544704" y="6435917"/>
            <a:ext cx="698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prstClr val="black"/>
                </a:solidFill>
              </a:rPr>
              <a:t>IMPORTAÇÃO – EXPORTAÇÃO – CABOTAGEM - Containers</a:t>
            </a:r>
            <a:endParaRPr lang="pt-BR" dirty="0">
              <a:solidFill>
                <a:prstClr val="black"/>
              </a:solidFill>
            </a:endParaRPr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451560"/>
              </p:ext>
            </p:extLst>
          </p:nvPr>
        </p:nvGraphicFramePr>
        <p:xfrm>
          <a:off x="341523" y="1101687"/>
          <a:ext cx="11556694" cy="5261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477672" y="6435917"/>
            <a:ext cx="406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2018 – JAN a JUL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161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4404" y="146992"/>
            <a:ext cx="9320271" cy="63741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Acessibilidade Capital / Porto de Santos</a:t>
            </a:r>
            <a:endParaRPr lang="pt-BR" dirty="0"/>
          </a:p>
        </p:txBody>
      </p:sp>
      <p:pic>
        <p:nvPicPr>
          <p:cNvPr id="8194" name="Picture 2" descr="Imagem relacionad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04" y="837282"/>
            <a:ext cx="9838063" cy="600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Imagem de bitmap" r:id="rId4" imgW="2228571" imgH="752381" progId="PBrush">
                  <p:embed/>
                </p:oleObj>
              </mc:Choice>
              <mc:Fallback>
                <p:oleObj name="Imagem de bitmap" r:id="rId4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81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7625" y="365125"/>
            <a:ext cx="7205029" cy="780629"/>
          </a:xfrm>
        </p:spPr>
        <p:txBody>
          <a:bodyPr>
            <a:normAutofit/>
          </a:bodyPr>
          <a:lstStyle/>
          <a:p>
            <a:r>
              <a:rPr lang="pt-BR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Modal Ferroviário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1" name="Picture 11" descr="VagÃ£o passando por trecho de ferrovia no Porto de Santos â Foto: DivulgaÃ§Ã£o/Rumo LogÃ­stica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25" y="1509311"/>
            <a:ext cx="5916058" cy="46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682" y="1509312"/>
            <a:ext cx="5640636" cy="466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330505" y="1024047"/>
            <a:ext cx="11600761" cy="1047124"/>
          </a:xfrm>
        </p:spPr>
        <p:txBody>
          <a:bodyPr>
            <a:noAutofit/>
          </a:bodyPr>
          <a:lstStyle/>
          <a:p>
            <a:pPr algn="ctr"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pt-BR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Percentual dos Produtos transportados pelo Modal Ferroviário de e para o Porto de Santos</a:t>
            </a:r>
            <a:r>
              <a:rPr lang="pt-B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pt-BR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33656067"/>
              </p:ext>
            </p:extLst>
          </p:nvPr>
        </p:nvGraphicFramePr>
        <p:xfrm>
          <a:off x="330505" y="2192357"/>
          <a:ext cx="11600761" cy="380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850833" y="158134"/>
            <a:ext cx="6775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4800" dirty="0">
                <a:solidFill>
                  <a:srgbClr val="5D9B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PORTO DE SANTOS</a:t>
            </a:r>
            <a:endParaRPr lang="pt-BR" sz="4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8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2540" y="275422"/>
            <a:ext cx="8967730" cy="991518"/>
          </a:xfrm>
        </p:spPr>
        <p:txBody>
          <a:bodyPr/>
          <a:lstStyle/>
          <a:p>
            <a:r>
              <a:rPr lang="pt-BR" dirty="0" smtClean="0"/>
              <a:t>   Modal Ferroviário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2541" y="1972019"/>
            <a:ext cx="11001260" cy="4472848"/>
          </a:xfrm>
        </p:spPr>
        <p:txBody>
          <a:bodyPr/>
          <a:lstStyle/>
          <a:p>
            <a:pPr algn="just"/>
            <a:r>
              <a:rPr lang="pt-BR" dirty="0" smtClean="0"/>
              <a:t>Atualmente o modal ferroviário, é o responsável pelo transporte de cerca de </a:t>
            </a:r>
            <a:r>
              <a:rPr lang="pt-BR" b="1" dirty="0" smtClean="0"/>
              <a:t>27%,</a:t>
            </a:r>
            <a:r>
              <a:rPr lang="pt-BR" dirty="0" smtClean="0"/>
              <a:t> de toda a carga movimentada no Porto de Santos.</a:t>
            </a:r>
          </a:p>
          <a:p>
            <a:pPr algn="just"/>
            <a:r>
              <a:rPr lang="pt-BR" dirty="0" smtClean="0"/>
              <a:t>Respondendo diretamente por aprox. </a:t>
            </a:r>
            <a:r>
              <a:rPr lang="pt-BR" b="1" dirty="0" smtClean="0"/>
              <a:t>30</a:t>
            </a:r>
            <a:r>
              <a:rPr lang="pt-BR" dirty="0" smtClean="0"/>
              <a:t> milhões de toneladas/ano de cargas transportadas.</a:t>
            </a:r>
          </a:p>
          <a:p>
            <a:pPr algn="just"/>
            <a:r>
              <a:rPr lang="pt-BR" dirty="0" smtClean="0"/>
              <a:t>Deste volume transportado, somente </a:t>
            </a:r>
            <a:r>
              <a:rPr lang="pt-BR" b="1" dirty="0" smtClean="0"/>
              <a:t>2,3%</a:t>
            </a:r>
            <a:r>
              <a:rPr lang="pt-BR" dirty="0" smtClean="0"/>
              <a:t> (menos de dois e meio por cento) são de containers.</a:t>
            </a:r>
          </a:p>
          <a:p>
            <a:pPr algn="just"/>
            <a:r>
              <a:rPr lang="pt-BR" dirty="0" smtClean="0"/>
              <a:t>No segmento do </a:t>
            </a:r>
            <a:r>
              <a:rPr lang="pt-BR" b="1" dirty="0" smtClean="0"/>
              <a:t>Sólido a Granel</a:t>
            </a:r>
            <a:r>
              <a:rPr lang="pt-BR" dirty="0" smtClean="0"/>
              <a:t>, a participação da ferrovia é elevada, porém ainda muito longe do ideal, pois só atende em média </a:t>
            </a:r>
            <a:r>
              <a:rPr lang="pt-BR" b="1" dirty="0" smtClean="0"/>
              <a:t>60,58%</a:t>
            </a:r>
            <a:r>
              <a:rPr lang="pt-BR" dirty="0" smtClean="0"/>
              <a:t> do volume total do segmento, no Porto de Santos.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0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0676" y="365125"/>
            <a:ext cx="7932143" cy="1078085"/>
          </a:xfrm>
        </p:spPr>
        <p:txBody>
          <a:bodyPr>
            <a:normAutofit/>
          </a:bodyPr>
          <a:lstStyle/>
          <a:p>
            <a:r>
              <a:rPr lang="pt-BR" sz="4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Modal Ferroviário</a:t>
            </a:r>
            <a:endParaRPr lang="pt-BR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0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4" name="Picture 10" descr="Resultado de imagem para UtilizaÃ§Ã£o do Modal FerroviÃ¡rio com Containers de e para o Porto de Santos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76" y="2076767"/>
            <a:ext cx="5299112" cy="41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Resultado de imagem para UtilizaÃ§Ã£o do Modal FerroviÃ¡rio com Containers de e para o Porto de Sant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788" y="2076767"/>
            <a:ext cx="5905041" cy="41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13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624778"/>
              </p:ext>
            </p:extLst>
          </p:nvPr>
        </p:nvGraphicFramePr>
        <p:xfrm>
          <a:off x="9963149" y="0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4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49" y="0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850833" y="158134"/>
            <a:ext cx="6775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4800" dirty="0">
                <a:solidFill>
                  <a:srgbClr val="5D9B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PORTO DE SANTOS</a:t>
            </a:r>
            <a:endParaRPr lang="pt-BR" sz="4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578" name="Picture 2" descr="Resultado de imagem para Transporte por Ferrovia - Porto de Santos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6442"/>
            <a:ext cx="6092328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328" y="1266442"/>
            <a:ext cx="6099671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6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642" y="365125"/>
            <a:ext cx="7899094" cy="824697"/>
          </a:xfrm>
        </p:spPr>
        <p:txBody>
          <a:bodyPr/>
          <a:lstStyle/>
          <a:p>
            <a:r>
              <a:rPr lang="pt-BR" dirty="0"/>
              <a:t>Modal </a:t>
            </a:r>
            <a:r>
              <a:rPr lang="pt-BR" dirty="0" smtClean="0"/>
              <a:t>Dutovias - Acessos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86440" y="6455884"/>
            <a:ext cx="1118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prstClr val="black"/>
                </a:solidFill>
              </a:rPr>
              <a:t>As Duto Vias são responsáveis pela movimentação de 10% de todo movimento de Granel Líquido do Porto</a:t>
            </a:r>
            <a:endParaRPr lang="pt-BR" dirty="0">
              <a:solidFill>
                <a:prstClr val="black"/>
              </a:solidFill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7" y="1624084"/>
            <a:ext cx="5460871" cy="449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079" y="1624084"/>
            <a:ext cx="6223379" cy="449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31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642" y="365125"/>
            <a:ext cx="7899094" cy="824697"/>
          </a:xfrm>
        </p:spPr>
        <p:txBody>
          <a:bodyPr>
            <a:normAutofit fontScale="90000"/>
          </a:bodyPr>
          <a:lstStyle/>
          <a:p>
            <a:r>
              <a:rPr lang="pt-BR" dirty="0"/>
              <a:t>Modal </a:t>
            </a:r>
            <a:r>
              <a:rPr lang="pt-BR" dirty="0" smtClean="0"/>
              <a:t>Dutovias – Emb. e Desc.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1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86440" y="1311008"/>
            <a:ext cx="10763478" cy="471521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440" y="6455884"/>
            <a:ext cx="1118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As Duto Vias são responsáveis pela movimentação de 10% de todo movimento de Granel Líquido do Porto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917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642" y="365125"/>
            <a:ext cx="7899094" cy="1325563"/>
          </a:xfrm>
        </p:spPr>
        <p:txBody>
          <a:bodyPr/>
          <a:lstStyle/>
          <a:p>
            <a:r>
              <a:rPr lang="pt-BR" dirty="0"/>
              <a:t>Modal </a:t>
            </a:r>
            <a:r>
              <a:rPr lang="pt-BR" dirty="0" smtClean="0"/>
              <a:t>Rodoviário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0" name="Picture 4" descr="http://www.frotacia.com.br/wp-content/uploads/2018/01/transito_guaruja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1" y="2248694"/>
            <a:ext cx="5552502" cy="401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m relacionad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143" y="2248693"/>
            <a:ext cx="5916057" cy="401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02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3557" y="253388"/>
            <a:ext cx="8482070" cy="1000650"/>
          </a:xfrm>
        </p:spPr>
        <p:txBody>
          <a:bodyPr/>
          <a:lstStyle/>
          <a:p>
            <a:r>
              <a:rPr lang="pt-BR" dirty="0" smtClean="0"/>
              <a:t>   Modal Rodoviário ¹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57" y="1288973"/>
            <a:ext cx="11270255" cy="5288097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O modal rodoviário, é responsável por  </a:t>
            </a:r>
            <a:r>
              <a:rPr lang="pt-BR" b="1" dirty="0" smtClean="0"/>
              <a:t>71,40%</a:t>
            </a:r>
            <a:r>
              <a:rPr lang="pt-BR" dirty="0" smtClean="0"/>
              <a:t> de toda a carga movimentada de e para o Porto de Santos.</a:t>
            </a:r>
          </a:p>
          <a:p>
            <a:pPr algn="just"/>
            <a:r>
              <a:rPr lang="pt-BR" dirty="0" smtClean="0"/>
              <a:t>Respondendo diretamente por um volume médio mensal (</a:t>
            </a:r>
            <a:r>
              <a:rPr lang="pt-BR" b="1" dirty="0" smtClean="0"/>
              <a:t>2018</a:t>
            </a:r>
            <a:r>
              <a:rPr lang="pt-BR" dirty="0" smtClean="0"/>
              <a:t>) na ordem de </a:t>
            </a:r>
            <a:r>
              <a:rPr lang="pt-BR" b="1" dirty="0" smtClean="0"/>
              <a:t>6.423.961</a:t>
            </a:r>
            <a:r>
              <a:rPr lang="pt-BR" dirty="0" smtClean="0"/>
              <a:t> tons, de cargas transportadas.</a:t>
            </a:r>
          </a:p>
          <a:p>
            <a:pPr algn="just"/>
            <a:r>
              <a:rPr lang="pt-BR" dirty="0" smtClean="0"/>
              <a:t>Portanto esta é a esmagadora quantidade (tons) de carga transportada por caminhões de e para o Porto de Santos, em números de aprox. </a:t>
            </a:r>
            <a:r>
              <a:rPr lang="pt-BR" b="1" dirty="0" smtClean="0"/>
              <a:t>301.470 viagens mês </a:t>
            </a:r>
            <a:r>
              <a:rPr lang="pt-BR" dirty="0" smtClean="0"/>
              <a:t>de veículos de carga.</a:t>
            </a:r>
          </a:p>
          <a:p>
            <a:pPr algn="just"/>
            <a:r>
              <a:rPr lang="pt-BR" dirty="0" smtClean="0"/>
              <a:t>Se distribuídos uniformemente, teríamos hipoteticamente algo em torno de </a:t>
            </a:r>
            <a:r>
              <a:rPr lang="pt-BR" b="1" dirty="0" smtClean="0"/>
              <a:t>11.595 viagens dia</a:t>
            </a:r>
            <a:r>
              <a:rPr lang="pt-BR" dirty="0" smtClean="0"/>
              <a:t>, de veículos de cargas nas </a:t>
            </a:r>
            <a:r>
              <a:rPr lang="pt-BR" b="1" dirty="0" smtClean="0"/>
              <a:t>Rodovias Anchieta e Imigrantes</a:t>
            </a:r>
            <a:r>
              <a:rPr lang="pt-BR" dirty="0" smtClean="0"/>
              <a:t>.</a:t>
            </a:r>
          </a:p>
          <a:p>
            <a:pPr algn="just"/>
            <a:r>
              <a:rPr lang="pt-BR" dirty="0" smtClean="0"/>
              <a:t>Se limitarmos este fluxo unicamente ao trafego diário (05:00h às 16:00h) teríamos algo em torno de </a:t>
            </a:r>
            <a:r>
              <a:rPr lang="pt-BR" b="1" dirty="0" smtClean="0"/>
              <a:t>1.054 veículos por hora </a:t>
            </a:r>
            <a:r>
              <a:rPr lang="pt-BR" dirty="0" smtClean="0"/>
              <a:t>ou </a:t>
            </a:r>
            <a:r>
              <a:rPr lang="pt-BR" b="1" dirty="0" smtClean="0"/>
              <a:t>17,5</a:t>
            </a:r>
            <a:r>
              <a:rPr lang="pt-BR" dirty="0" smtClean="0"/>
              <a:t> veículos de carga por minuto nas citadas rodovias.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43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3557" y="253388"/>
            <a:ext cx="8482070" cy="1000650"/>
          </a:xfrm>
        </p:spPr>
        <p:txBody>
          <a:bodyPr/>
          <a:lstStyle/>
          <a:p>
            <a:r>
              <a:rPr lang="pt-BR" dirty="0" smtClean="0"/>
              <a:t>   Modal Rodoviário ²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57" y="1288973"/>
            <a:ext cx="11270255" cy="528809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pt-BR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Segmentos de </a:t>
            </a:r>
            <a:r>
              <a:rPr lang="pt-BR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Cargas, </a:t>
            </a:r>
            <a:r>
              <a:rPr lang="pt-BR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são segregados da seguinte forma</a:t>
            </a:r>
            <a:r>
              <a:rPr lang="pt-BR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pt-BR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Geral (Containers/Veículos automotores/ Carga Solta)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pt-BR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Granel Sólido (Vegetal e Mineral)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pt-BR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Granel Líquido (Produtos Químicos Diversos e Sucos).</a:t>
            </a:r>
            <a:endParaRPr lang="pt-BR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0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55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10" y="365126"/>
            <a:ext cx="7634689" cy="117723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Pátios </a:t>
            </a:r>
            <a:r>
              <a:rPr lang="pt-BR" dirty="0" smtClean="0"/>
              <a:t>Reguladores – Veículos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4" name="Picture 4" descr="Resultado de imagem para Movimento Operacional do Porto de Santos -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71" y="1825624"/>
            <a:ext cx="6114361" cy="477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Resultado de imagem para Movimento Operacional do Porto de Santos -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732" y="1825623"/>
            <a:ext cx="5519451" cy="477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44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489" y="365125"/>
            <a:ext cx="7921129" cy="95689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Acesso Portuário (Único) </a:t>
            </a:r>
            <a:r>
              <a:rPr lang="pt-BR" dirty="0" smtClean="0"/>
              <a:t>- Atual</a:t>
            </a:r>
            <a:endParaRPr lang="pt-BR" dirty="0"/>
          </a:p>
        </p:txBody>
      </p:sp>
      <p:pic>
        <p:nvPicPr>
          <p:cNvPr id="20482" name="Picture 2" descr="Resultado de imagem para Movimento Operacional do Porto de Santos -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90" y="1983036"/>
            <a:ext cx="6092328" cy="447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3" name="Imagem de bitmap" r:id="rId4" imgW="2228571" imgH="752381" progId="PBrush">
                  <p:embed/>
                </p:oleObj>
              </mc:Choice>
              <mc:Fallback>
                <p:oleObj name="Imagem de bitmap" r:id="rId4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95" name="Picture 15" descr="http://www.portodesantos.com.br/wp_porto/wp-content/uploads/2018/04/DSC_1476-1024x68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818" y="1983036"/>
            <a:ext cx="5618601" cy="447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421" y="163774"/>
            <a:ext cx="9635319" cy="1037230"/>
          </a:xfrm>
        </p:spPr>
        <p:txBody>
          <a:bodyPr/>
          <a:lstStyle/>
          <a:p>
            <a:r>
              <a:rPr lang="pt-BR" dirty="0" smtClean="0"/>
              <a:t>Acesso Portuário </a:t>
            </a:r>
            <a:r>
              <a:rPr lang="pt-BR" dirty="0" smtClean="0"/>
              <a:t>(Futuro) </a:t>
            </a:r>
            <a:r>
              <a:rPr lang="pt-BR" sz="2000" b="1" dirty="0" smtClean="0">
                <a:solidFill>
                  <a:srgbClr val="FF0000"/>
                </a:solidFill>
              </a:rPr>
              <a:t>EM </a:t>
            </a:r>
            <a:r>
              <a:rPr lang="pt-BR" sz="2000" b="1" dirty="0" smtClean="0">
                <a:solidFill>
                  <a:srgbClr val="FF0000"/>
                </a:solidFill>
              </a:rPr>
              <a:t>INÍCIO DE OBRAS</a:t>
            </a:r>
            <a:endParaRPr lang="pt-BR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6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85" y="1282890"/>
            <a:ext cx="11177516" cy="537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1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524" y="365125"/>
            <a:ext cx="8659258" cy="1325563"/>
          </a:xfrm>
        </p:spPr>
        <p:txBody>
          <a:bodyPr/>
          <a:lstStyle/>
          <a:p>
            <a:r>
              <a:rPr lang="pt-BR" dirty="0" smtClean="0"/>
              <a:t>Preocupações do TRC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1523" y="1690688"/>
            <a:ext cx="11512626" cy="5029601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pt-BR" dirty="0" smtClean="0"/>
              <a:t>Projetando-se a elevação da economia com demanda em </a:t>
            </a:r>
            <a:r>
              <a:rPr lang="pt-BR" dirty="0" smtClean="0"/>
              <a:t>16%, </a:t>
            </a:r>
            <a:r>
              <a:rPr lang="pt-BR" dirty="0" smtClean="0"/>
              <a:t>sobre o volume movimentado atualmente, as consequências imediatas serão:</a:t>
            </a:r>
          </a:p>
          <a:p>
            <a:pPr marL="514350" indent="-514350" algn="just">
              <a:buAutoNum type="alphaLcParenR"/>
            </a:pPr>
            <a:r>
              <a:rPr lang="pt-BR" dirty="0" smtClean="0"/>
              <a:t>Gargalo operacional nas Rodovias, nos acessos, nos Pátios     Reguladores e por fim nos Terminais Portuários, Retro portuários bem como nos Depot’s dos </a:t>
            </a:r>
            <a:r>
              <a:rPr lang="pt-BR" dirty="0" smtClean="0"/>
              <a:t>Armadores</a:t>
            </a:r>
            <a:r>
              <a:rPr lang="pt-BR" dirty="0" smtClean="0"/>
              <a:t>.</a:t>
            </a:r>
          </a:p>
          <a:p>
            <a:pPr marL="514350" indent="-514350" algn="just">
              <a:buAutoNum type="alphaLcParenR"/>
            </a:pPr>
            <a:r>
              <a:rPr lang="pt-BR" dirty="0" smtClean="0"/>
              <a:t>Filas intermináveis, estadias de veículos em aguardo de carga e ou descarga.</a:t>
            </a:r>
          </a:p>
          <a:p>
            <a:pPr marL="514350" indent="-514350" algn="just">
              <a:buAutoNum type="alphaLcParenR"/>
            </a:pPr>
            <a:r>
              <a:rPr lang="pt-BR" dirty="0" smtClean="0"/>
              <a:t>Indisponibilidade de veículos por maior prazo, face as “estadias”.</a:t>
            </a:r>
          </a:p>
          <a:p>
            <a:pPr marL="514350" indent="-514350" algn="just">
              <a:buAutoNum type="alphaLcParenR"/>
            </a:pPr>
            <a:r>
              <a:rPr lang="pt-BR" dirty="0" smtClean="0"/>
              <a:t>Retenção do </a:t>
            </a:r>
            <a:r>
              <a:rPr lang="pt-BR" dirty="0" smtClean="0"/>
              <a:t>fluxo portuário de </a:t>
            </a:r>
            <a:r>
              <a:rPr lang="pt-BR" dirty="0" smtClean="0"/>
              <a:t>veículos, </a:t>
            </a:r>
            <a:r>
              <a:rPr lang="pt-BR" dirty="0" smtClean="0"/>
              <a:t>devido ao comprometimento da mobilidade urbana/portuária. </a:t>
            </a: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20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1424" y="355284"/>
            <a:ext cx="7942243" cy="1131994"/>
          </a:xfrm>
        </p:spPr>
        <p:txBody>
          <a:bodyPr/>
          <a:lstStyle/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Consequências Negativas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1423" y="1487278"/>
            <a:ext cx="11511709" cy="5188943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dos Custos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Frete Rodoviário – (Falta de produtividade);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Estadias em aguardo de carga e ou descarga;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do consumo de combustíveis pelos veículos;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da incidência de “Demurrage”;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da incidência de “Container Detention”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da incidência de “No Show”;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de Horas Extras;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 carga trabalhista;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Incidências de maiores períodos de armazenagens;</a:t>
            </a:r>
          </a:p>
          <a:p>
            <a:pPr marL="514350" indent="-514350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Outros custos indiretos... </a:t>
            </a:r>
          </a:p>
          <a:p>
            <a:pPr marL="514350" indent="-514350">
              <a:buAutoNum type="alphaLcParenR"/>
            </a:pPr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8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253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2540" y="365126"/>
            <a:ext cx="7932144" cy="1023000"/>
          </a:xfrm>
        </p:spPr>
        <p:txBody>
          <a:bodyPr/>
          <a:lstStyle/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Riscos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2540" y="1597446"/>
            <a:ext cx="11512626" cy="492454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Diretos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do índice de Roubo de Cargas;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dos custos de Seguro;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Falta de tempo para manutenção adequada dos veículos;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do tempo de monitoramento e rastreamento de veículos;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Maior período em Gerenciamento de Riscos;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Assalto aos 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condutores dos veículos, quando parados em estradas congestionadas e imóveis em filas;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Infração a legislação (Lei 13.103/2015) jornada de trabalho e tempo de direção.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Elevação da incidência de auto de infração de transito (CNH – Condutor) além de Trabalhista-Empresa). </a:t>
            </a:r>
          </a:p>
          <a:p>
            <a:pPr marL="514350" indent="-514350" algn="just">
              <a:buAutoNum type="alphaLcParenR"/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Quebra de clausulas contratuais de Seguro de RCTR-C e RCF-DC, colocando em 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judíce 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indenização devida.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40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523" y="365126"/>
            <a:ext cx="8626207" cy="912832"/>
          </a:xfrm>
        </p:spPr>
        <p:txBody>
          <a:bodyPr/>
          <a:lstStyle/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Percalços: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1523" y="1277958"/>
            <a:ext cx="11512626" cy="5420298"/>
          </a:xfrm>
        </p:spPr>
        <p:txBody>
          <a:bodyPr/>
          <a:lstStyle/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Obras de infra estrutura na entrada da Cidade e Porto de 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Santos.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Conforme amplamente divulgado e programada, as obras de infraestrutura da entrada da cidade de Santos e Porto, já estão em curso.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Serão fases: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Municipal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Urbanas - Cidade,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Estadual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(Rodovia Anchieta, Marginais, Viadutos, Pontes + acessos, e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Federal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acesso ao Porto de Santos.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 obras, trarão com certeza uma maior e melhor fluidez de trafego e melhoria no transito, porém sua duração (estimada em 02 – dois anos) trará grandes tormentos e gargalos infinitos, no decorrer de sua execução...   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7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89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489" y="365126"/>
            <a:ext cx="8670275" cy="1089101"/>
          </a:xfrm>
        </p:spPr>
        <p:txBody>
          <a:bodyPr/>
          <a:lstStyle/>
          <a:p>
            <a:r>
              <a:rPr lang="pt-BR" dirty="0" smtClean="0"/>
              <a:t>  Realidade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9489" y="1288973"/>
            <a:ext cx="11556694" cy="4979624"/>
          </a:xfrm>
        </p:spPr>
        <p:txBody>
          <a:bodyPr>
            <a:normAutofit fontScale="92500"/>
          </a:bodyPr>
          <a:lstStyle/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Apesar de “</a:t>
            </a:r>
            <a:r>
              <a:rPr lang="pt-BR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Anunciado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o Porto 24 horas não é uma realidade total.</a:t>
            </a:r>
          </a:p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Transportadores operam 24 horas;</a:t>
            </a:r>
          </a:p>
          <a:p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CODESP opera 24 horas;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Operadores Portuários e os Recintos Alfandegados operam 24 horas;</a:t>
            </a:r>
          </a:p>
          <a:p>
            <a:pPr algn="just"/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Órgãos anuentes (mantêm plantões simplórios) mas não operam 24 horas (Notoriamente visível a falta de efetivo para a demanda);</a:t>
            </a:r>
          </a:p>
          <a:p>
            <a:pPr algn="just"/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</a:t>
            </a:r>
            <a:r>
              <a:rPr lang="pt-BR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Depot’s dos armadores</a:t>
            </a:r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na total contra mão de qualquer conceito operacional, operam entre </a:t>
            </a:r>
            <a:r>
              <a:rPr lang="pt-BR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e 7 </a:t>
            </a:r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horas dia, e estritamente no horário comercial;</a:t>
            </a:r>
          </a:p>
          <a:p>
            <a:pPr algn="just"/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Importadores e Exportadores, </a:t>
            </a:r>
            <a:r>
              <a:rPr lang="pt-BR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salvo raríssimas exceções</a:t>
            </a:r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não recebem carga ou não efetuam carregamento, fora do horário comercial.</a:t>
            </a:r>
          </a:p>
          <a:p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1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345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Agrupar 29"/>
          <p:cNvGrpSpPr/>
          <p:nvPr/>
        </p:nvGrpSpPr>
        <p:grpSpPr>
          <a:xfrm>
            <a:off x="9824746" y="691496"/>
            <a:ext cx="1827768" cy="1560407"/>
            <a:chOff x="8854093" y="1130039"/>
            <a:chExt cx="1827768" cy="1560407"/>
          </a:xfrm>
        </p:grpSpPr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95076" y="1395296"/>
              <a:ext cx="1745803" cy="1295150"/>
            </a:xfrm>
            <a:prstGeom prst="rect">
              <a:avLst/>
            </a:prstGeom>
          </p:spPr>
        </p:pic>
        <p:sp>
          <p:nvSpPr>
            <p:cNvPr id="27" name="CaixaDeTexto 26"/>
            <p:cNvSpPr txBox="1"/>
            <p:nvPr/>
          </p:nvSpPr>
          <p:spPr>
            <a:xfrm>
              <a:off x="8854093" y="1130039"/>
              <a:ext cx="182776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200" dirty="0" smtClean="0"/>
                <a:t>TRANSPORTADOR</a:t>
              </a:r>
              <a:endParaRPr lang="pt-BR" sz="1200" dirty="0"/>
            </a:p>
          </p:txBody>
        </p:sp>
      </p:grpSp>
      <p:graphicFrame>
        <p:nvGraphicFramePr>
          <p:cNvPr id="5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Imagem de bitmap" r:id="rId5" imgW="2228571" imgH="752381" progId="PBrush">
                  <p:embed/>
                </p:oleObj>
              </mc:Choice>
              <mc:Fallback>
                <p:oleObj name="Imagem de bitmap" r:id="rId5" imgW="2228571" imgH="752381" progId="PBrush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230261" y="124450"/>
            <a:ext cx="327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400" dirty="0" smtClean="0">
                <a:solidFill>
                  <a:srgbClr val="5D9B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realidade do TRC...</a:t>
            </a:r>
            <a:endParaRPr lang="pt-BR" sz="2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682929" y="980380"/>
            <a:ext cx="2370686" cy="1138228"/>
            <a:chOff x="8348428" y="2352259"/>
            <a:chExt cx="2595750" cy="135466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66ABCA"/>
                </a:clrFrom>
                <a:clrTo>
                  <a:srgbClr val="66ABC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48428" y="2717271"/>
              <a:ext cx="1678604" cy="989653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8348428" y="2352259"/>
              <a:ext cx="2595750" cy="32967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200" dirty="0" smtClean="0"/>
                <a:t>DEPOT DO ARMADOR</a:t>
              </a:r>
              <a:endParaRPr lang="pt-BR" sz="1200" dirty="0"/>
            </a:p>
          </p:txBody>
        </p:sp>
      </p:grpSp>
      <p:grpSp>
        <p:nvGrpSpPr>
          <p:cNvPr id="12" name="Agrupar 11"/>
          <p:cNvGrpSpPr/>
          <p:nvPr/>
        </p:nvGrpSpPr>
        <p:grpSpPr>
          <a:xfrm>
            <a:off x="4308361" y="2690446"/>
            <a:ext cx="2082051" cy="1373011"/>
            <a:chOff x="4125777" y="101241"/>
            <a:chExt cx="2279713" cy="1634093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4680367" y="101241"/>
              <a:ext cx="1170533" cy="1170533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4125777" y="1185882"/>
              <a:ext cx="2279713" cy="5494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1200" dirty="0" smtClean="0"/>
                <a:t>NAVIO: </a:t>
              </a:r>
              <a:r>
                <a:rPr lang="pt-BR" sz="1200" b="1" dirty="0" smtClean="0">
                  <a:solidFill>
                    <a:srgbClr val="FF0000"/>
                  </a:solidFill>
                </a:rPr>
                <a:t>BRAZILSHIP</a:t>
              </a:r>
            </a:p>
            <a:p>
              <a:r>
                <a:rPr lang="pt-BR" sz="1200" dirty="0" smtClean="0"/>
                <a:t>E.T.A. </a:t>
              </a:r>
              <a:r>
                <a:rPr lang="pt-BR" sz="1200" b="1" dirty="0" smtClean="0">
                  <a:solidFill>
                    <a:srgbClr val="FF0000"/>
                  </a:solidFill>
                </a:rPr>
                <a:t>15/XX/20XX 10:00</a:t>
              </a:r>
              <a:endParaRPr lang="pt-B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9235492" y="4052919"/>
            <a:ext cx="2766325" cy="1414106"/>
            <a:chOff x="774096" y="2246814"/>
            <a:chExt cx="3028950" cy="1683002"/>
          </a:xfrm>
        </p:grpSpPr>
        <p:sp>
          <p:nvSpPr>
            <p:cNvPr id="17" name="CaixaDeTexto 16"/>
            <p:cNvSpPr txBox="1"/>
            <p:nvPr/>
          </p:nvSpPr>
          <p:spPr>
            <a:xfrm>
              <a:off x="812751" y="2246814"/>
              <a:ext cx="2951639" cy="32967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1200" dirty="0" smtClean="0"/>
                <a:t>OPERADOR PORTUÁRIO</a:t>
              </a:r>
              <a:endParaRPr lang="pt-BR" sz="1200" dirty="0"/>
            </a:p>
          </p:txBody>
        </p:sp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4096" y="2596316"/>
              <a:ext cx="3028950" cy="1333500"/>
            </a:xfrm>
            <a:prstGeom prst="rect">
              <a:avLst/>
            </a:prstGeom>
          </p:spPr>
        </p:pic>
      </p:grpSp>
      <p:grpSp>
        <p:nvGrpSpPr>
          <p:cNvPr id="21" name="Agrupar 20"/>
          <p:cNvGrpSpPr/>
          <p:nvPr/>
        </p:nvGrpSpPr>
        <p:grpSpPr>
          <a:xfrm>
            <a:off x="13546" y="4120896"/>
            <a:ext cx="2594243" cy="1704218"/>
            <a:chOff x="822767" y="5016283"/>
            <a:chExt cx="2594243" cy="1704218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22767" y="5016283"/>
              <a:ext cx="2594243" cy="1704218"/>
            </a:xfrm>
            <a:prstGeom prst="rect">
              <a:avLst/>
            </a:prstGeom>
          </p:spPr>
        </p:pic>
        <p:sp>
          <p:nvSpPr>
            <p:cNvPr id="20" name="CaixaDeTexto 19"/>
            <p:cNvSpPr txBox="1"/>
            <p:nvPr/>
          </p:nvSpPr>
          <p:spPr>
            <a:xfrm>
              <a:off x="880719" y="5016283"/>
              <a:ext cx="237068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200" dirty="0" smtClean="0"/>
                <a:t>CLIENTE CAMPINAS</a:t>
              </a:r>
              <a:endParaRPr lang="pt-BR" sz="1200" dirty="0"/>
            </a:p>
          </p:txBody>
        </p:sp>
      </p:grpSp>
      <p:sp>
        <p:nvSpPr>
          <p:cNvPr id="22" name="Seta para a Direita Listrada 21"/>
          <p:cNvSpPr/>
          <p:nvPr/>
        </p:nvSpPr>
        <p:spPr>
          <a:xfrm rot="8818708">
            <a:off x="3118937" y="4158860"/>
            <a:ext cx="1312752" cy="389496"/>
          </a:xfrm>
          <a:prstGeom prst="stripedRightArrow">
            <a:avLst>
              <a:gd name="adj1" fmla="val 40702"/>
              <a:gd name="adj2" fmla="val 119732"/>
            </a:avLst>
          </a:prstGeom>
          <a:gradFill flip="none" rotWithShape="1">
            <a:gsLst>
              <a:gs pos="2100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4746" y="1641059"/>
            <a:ext cx="1952625" cy="55245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842819" y="1621229"/>
            <a:ext cx="1952625" cy="552450"/>
          </a:xfrm>
          <a:prstGeom prst="rect">
            <a:avLst/>
          </a:prstGeom>
        </p:spPr>
      </p:pic>
      <p:sp>
        <p:nvSpPr>
          <p:cNvPr id="31" name="Seta para a Direita Listrada 30"/>
          <p:cNvSpPr/>
          <p:nvPr/>
        </p:nvSpPr>
        <p:spPr>
          <a:xfrm rot="19787471">
            <a:off x="3156968" y="3501120"/>
            <a:ext cx="5133255" cy="389496"/>
          </a:xfrm>
          <a:prstGeom prst="stripedRightArrow">
            <a:avLst>
              <a:gd name="adj1" fmla="val 40702"/>
              <a:gd name="adj2" fmla="val 119732"/>
            </a:avLst>
          </a:prstGeom>
          <a:gradFill flip="none" rotWithShape="1">
            <a:gsLst>
              <a:gs pos="2100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/>
          <p:cNvSpPr txBox="1"/>
          <p:nvPr/>
        </p:nvSpPr>
        <p:spPr>
          <a:xfrm>
            <a:off x="7627149" y="887539"/>
            <a:ext cx="232943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PEDIDO: </a:t>
            </a:r>
            <a:r>
              <a:rPr lang="pt-BR" sz="1200" b="1" dirty="0" smtClean="0">
                <a:solidFill>
                  <a:srgbClr val="FF0000"/>
                </a:solidFill>
              </a:rPr>
              <a:t>09/XX/20XX 08:00</a:t>
            </a:r>
          </a:p>
          <a:p>
            <a:pPr algn="ctr"/>
            <a:r>
              <a:rPr lang="pt-BR" sz="1200" dirty="0" smtClean="0"/>
              <a:t>Retirada de 1 container vazio para estufagem em Campinas e entrega no operador portuário</a:t>
            </a:r>
            <a:endParaRPr lang="pt-BR" sz="1200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8818712" y="5440190"/>
            <a:ext cx="32505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PRÉ STACKING: </a:t>
            </a:r>
            <a:r>
              <a:rPr lang="pt-BR" sz="1200" b="1" dirty="0" smtClean="0">
                <a:solidFill>
                  <a:srgbClr val="FF0000"/>
                </a:solidFill>
              </a:rPr>
              <a:t>10/XX/20XX 10:00</a:t>
            </a:r>
          </a:p>
          <a:p>
            <a:r>
              <a:rPr lang="pt-BR" sz="1200" dirty="0" smtClean="0"/>
              <a:t>DEAD LINE: </a:t>
            </a:r>
            <a:r>
              <a:rPr lang="pt-BR" sz="1200" b="1" dirty="0" smtClean="0">
                <a:solidFill>
                  <a:srgbClr val="FF0000"/>
                </a:solidFill>
              </a:rPr>
              <a:t>14/XX/20XX 12:00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89755" y="2135291"/>
            <a:ext cx="341151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LIBERAÇÃO DA UNIDADE: </a:t>
            </a:r>
            <a:r>
              <a:rPr lang="pt-BR" sz="1200" b="1" dirty="0" smtClean="0">
                <a:solidFill>
                  <a:srgbClr val="FF0000"/>
                </a:solidFill>
              </a:rPr>
              <a:t>05/XX/20XX 10:00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82526" y="2339331"/>
            <a:ext cx="344556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AGENDAMENTO: </a:t>
            </a:r>
            <a:r>
              <a:rPr lang="pt-BR" sz="1200" b="1" dirty="0" smtClean="0">
                <a:solidFill>
                  <a:srgbClr val="FF0000"/>
                </a:solidFill>
              </a:rPr>
              <a:t>10/XX/20XX 07:00 / 08:00</a:t>
            </a:r>
            <a:endParaRPr lang="pt-BR" sz="1200" b="1" dirty="0">
              <a:solidFill>
                <a:srgbClr val="FF0000"/>
              </a:solidFill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573150" y="2572164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07:15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582527" y="2806973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ENTRADA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07:30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582527" y="3046637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08:30</a:t>
            </a:r>
            <a:endParaRPr lang="pt-BR" sz="1200" b="1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4036555" y="614764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01:00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2536884" y="1583292"/>
            <a:ext cx="10935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OPERAÇÃO: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01:15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2184020" y="4594639"/>
            <a:ext cx="10935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OPERAÇÃO: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02:40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2007652" y="3446179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04:20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4777380" y="4339030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05:30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8385246" y="4379053"/>
            <a:ext cx="10935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OPERAÇÃO: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02:30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9189187" y="3309571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01:45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8828090" y="5864520"/>
            <a:ext cx="324115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AGENDAMENTO: </a:t>
            </a:r>
            <a:r>
              <a:rPr lang="pt-BR" sz="1200" b="1" dirty="0" smtClean="0">
                <a:solidFill>
                  <a:srgbClr val="FF0000"/>
                </a:solidFill>
              </a:rPr>
              <a:t>12/XX/20XX 07:00 / 08:00</a:t>
            </a:r>
            <a:endParaRPr lang="pt-BR" sz="1200" b="1" dirty="0">
              <a:solidFill>
                <a:srgbClr val="FF0000"/>
              </a:solidFill>
            </a:endParaRPr>
          </a:p>
        </p:txBody>
      </p:sp>
      <p:sp>
        <p:nvSpPr>
          <p:cNvPr id="47" name="CaixaDeTexto 46"/>
          <p:cNvSpPr txBox="1"/>
          <p:nvPr/>
        </p:nvSpPr>
        <p:spPr>
          <a:xfrm>
            <a:off x="255686" y="5653320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12:50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265063" y="5888129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ENTRADA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13:30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265063" y="6127793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15:30</a:t>
            </a:r>
            <a:endParaRPr lang="pt-BR" sz="1200" b="1" dirty="0"/>
          </a:p>
        </p:txBody>
      </p:sp>
      <p:sp>
        <p:nvSpPr>
          <p:cNvPr id="50" name="CaixaDeTexto 49"/>
          <p:cNvSpPr txBox="1"/>
          <p:nvPr/>
        </p:nvSpPr>
        <p:spPr>
          <a:xfrm>
            <a:off x="8820588" y="6079645"/>
            <a:ext cx="329408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12/XX/20XX 07:45</a:t>
            </a:r>
          </a:p>
        </p:txBody>
      </p:sp>
      <p:sp>
        <p:nvSpPr>
          <p:cNvPr id="51" name="CaixaDeTexto 50"/>
          <p:cNvSpPr txBox="1"/>
          <p:nvPr/>
        </p:nvSpPr>
        <p:spPr>
          <a:xfrm>
            <a:off x="8818713" y="6275422"/>
            <a:ext cx="32505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ENTRADA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12/XX/20XX 09:00</a:t>
            </a:r>
          </a:p>
        </p:txBody>
      </p:sp>
      <p:sp>
        <p:nvSpPr>
          <p:cNvPr id="52" name="CaixaDeTexto 51"/>
          <p:cNvSpPr txBox="1"/>
          <p:nvPr/>
        </p:nvSpPr>
        <p:spPr>
          <a:xfrm>
            <a:off x="8828090" y="6509360"/>
            <a:ext cx="324115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12/XX/20XX 10:15</a:t>
            </a:r>
            <a:endParaRPr lang="pt-BR" sz="1200" b="1" dirty="0"/>
          </a:p>
        </p:txBody>
      </p:sp>
      <p:pic>
        <p:nvPicPr>
          <p:cNvPr id="53" name="Imagem 52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38074" y="1589345"/>
            <a:ext cx="2022770" cy="639301"/>
          </a:xfrm>
          <a:prstGeom prst="rect">
            <a:avLst/>
          </a:prstGeom>
        </p:spPr>
      </p:pic>
      <p:sp>
        <p:nvSpPr>
          <p:cNvPr id="56" name="CaixaDeTexto 55"/>
          <p:cNvSpPr txBox="1"/>
          <p:nvPr/>
        </p:nvSpPr>
        <p:spPr>
          <a:xfrm>
            <a:off x="5386802" y="37530"/>
            <a:ext cx="428039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1200" b="1" dirty="0" smtClean="0"/>
              <a:t>O motorista entra para trabalhar às 05:30 do dia 10 e retorna às 21:00 do dia 10, estando apto ao trabalho somente às 08:00 do dia 11. Dia 12 o motorista entra as 06:30 e retorna às 11:15. O que fazer com esse motorista?</a:t>
            </a:r>
            <a:endParaRPr lang="pt-BR" sz="1200" b="1" dirty="0"/>
          </a:p>
        </p:txBody>
      </p:sp>
      <p:sp>
        <p:nvSpPr>
          <p:cNvPr id="2" name="Texto Explicativo em Elipse 1"/>
          <p:cNvSpPr/>
          <p:nvPr/>
        </p:nvSpPr>
        <p:spPr>
          <a:xfrm>
            <a:off x="3703421" y="1295298"/>
            <a:ext cx="1786436" cy="481922"/>
          </a:xfrm>
          <a:prstGeom prst="wedgeEllipseCallout">
            <a:avLst>
              <a:gd name="adj1" fmla="val -1058"/>
              <a:gd name="adj2" fmla="val -10677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Trânsito devido hora de pico (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Veloc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 Média 20KM/h)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54" name="Texto Explicativo em Elipse 53"/>
          <p:cNvSpPr/>
          <p:nvPr/>
        </p:nvSpPr>
        <p:spPr>
          <a:xfrm>
            <a:off x="4042256" y="2185860"/>
            <a:ext cx="1814829" cy="665996"/>
          </a:xfrm>
          <a:prstGeom prst="wedgeEllipseCallout">
            <a:avLst>
              <a:gd name="adj1" fmla="val -110479"/>
              <a:gd name="adj2" fmla="val 16203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Trânsito devido hora de pico Imigrantes / Rodoanel . 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Veloc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 Média 35KM/h)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57" name="Texto Explicativo em Elipse 56"/>
          <p:cNvSpPr/>
          <p:nvPr/>
        </p:nvSpPr>
        <p:spPr>
          <a:xfrm>
            <a:off x="3454390" y="5565979"/>
            <a:ext cx="873845" cy="318934"/>
          </a:xfrm>
          <a:prstGeom prst="wedgeEllipseCallout">
            <a:avLst>
              <a:gd name="adj1" fmla="val -52900"/>
              <a:gd name="adj2" fmla="val 90704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Hora do almoço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58" name="Texto Explicativo em Elipse 57"/>
          <p:cNvSpPr/>
          <p:nvPr/>
        </p:nvSpPr>
        <p:spPr>
          <a:xfrm>
            <a:off x="4019158" y="5832305"/>
            <a:ext cx="1987520" cy="636724"/>
          </a:xfrm>
          <a:prstGeom prst="wedgeEllipseCallout">
            <a:avLst>
              <a:gd name="adj1" fmla="val 8923"/>
              <a:gd name="adj2" fmla="val -201019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Trânsito devido hora de pico Rodoanel / Anchieta / Acesso ao porto . 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Veloc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 Média 35KM/h)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8457948" y="2223881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10/XX/20XX 21:00</a:t>
            </a:r>
          </a:p>
        </p:txBody>
      </p:sp>
      <p:sp>
        <p:nvSpPr>
          <p:cNvPr id="60" name="Texto Explicativo em Elipse 59"/>
          <p:cNvSpPr/>
          <p:nvPr/>
        </p:nvSpPr>
        <p:spPr>
          <a:xfrm>
            <a:off x="5431942" y="1389027"/>
            <a:ext cx="2605431" cy="1062582"/>
          </a:xfrm>
          <a:prstGeom prst="wedgeEllipseCallout">
            <a:avLst>
              <a:gd name="adj1" fmla="val 68896"/>
              <a:gd name="adj2" fmla="val 3767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Tentativa de agendamento sem sucesso. Veículo retorna a Transportadora. Para liberar o veículo, o container é descarregado, quando possível, gerando custos de 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Handling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 e armazenagem.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61" name="Texto Explicativo em Elipse 60"/>
          <p:cNvSpPr/>
          <p:nvPr/>
        </p:nvSpPr>
        <p:spPr>
          <a:xfrm>
            <a:off x="6171643" y="5283245"/>
            <a:ext cx="2491482" cy="849118"/>
          </a:xfrm>
          <a:prstGeom prst="wedgeEllipseCallout">
            <a:avLst>
              <a:gd name="adj1" fmla="val 59191"/>
              <a:gd name="adj2" fmla="val 3717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Tentativa de agendamento para o dia 11/XX/20xx sem sucesso devido a falta de janelas, curto prazo de 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pré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 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stacking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. Agendado para 12/XX/20XX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62" name="Texto Explicativo em Elipse 61"/>
          <p:cNvSpPr/>
          <p:nvPr/>
        </p:nvSpPr>
        <p:spPr>
          <a:xfrm>
            <a:off x="7832200" y="4933357"/>
            <a:ext cx="986260" cy="360252"/>
          </a:xfrm>
          <a:prstGeom prst="wedgeEllipseCallout">
            <a:avLst>
              <a:gd name="adj1" fmla="val 61804"/>
              <a:gd name="adj2" fmla="val 101246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Prazo médio de 3 dias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63" name="Texto Explicativo em Elipse 62"/>
          <p:cNvSpPr/>
          <p:nvPr/>
        </p:nvSpPr>
        <p:spPr>
          <a:xfrm>
            <a:off x="7233820" y="3576455"/>
            <a:ext cx="1786436" cy="481922"/>
          </a:xfrm>
          <a:prstGeom prst="wedgeEllipseCallout">
            <a:avLst>
              <a:gd name="adj1" fmla="val 66124"/>
              <a:gd name="adj2" fmla="val -5143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Trânsito devido hora de pico (</a:t>
            </a:r>
            <a:r>
              <a:rPr lang="pt-BR" sz="800" b="1" dirty="0" err="1" smtClean="0">
                <a:solidFill>
                  <a:sysClr val="windowText" lastClr="000000"/>
                </a:solidFill>
              </a:rPr>
              <a:t>Veloc</a:t>
            </a:r>
            <a:r>
              <a:rPr lang="pt-BR" sz="800" b="1" dirty="0" smtClean="0">
                <a:solidFill>
                  <a:sysClr val="windowText" lastClr="000000"/>
                </a:solidFill>
              </a:rPr>
              <a:t> Média 20KM/h)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64" name="Texto Explicativo em Elipse 63"/>
          <p:cNvSpPr/>
          <p:nvPr/>
        </p:nvSpPr>
        <p:spPr>
          <a:xfrm>
            <a:off x="6804573" y="2899725"/>
            <a:ext cx="1523783" cy="488607"/>
          </a:xfrm>
          <a:prstGeom prst="wedgeEllipseCallout">
            <a:avLst>
              <a:gd name="adj1" fmla="val 64482"/>
              <a:gd name="adj2" fmla="val -12025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Custo de  outra perna no transporte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65" name="Texto Explicativo em Elipse 64"/>
          <p:cNvSpPr/>
          <p:nvPr/>
        </p:nvSpPr>
        <p:spPr>
          <a:xfrm>
            <a:off x="6172201" y="6225002"/>
            <a:ext cx="2498426" cy="488055"/>
          </a:xfrm>
          <a:prstGeom prst="wedgeEllipseCallout">
            <a:avLst>
              <a:gd name="adj1" fmla="val 57666"/>
              <a:gd name="adj2" fmla="val 31316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Tempo de operação maior devido a trabalhos simultâneos como conferências e inspeções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66" name="CaixaDeTexto 65"/>
          <p:cNvSpPr txBox="1"/>
          <p:nvPr/>
        </p:nvSpPr>
        <p:spPr>
          <a:xfrm>
            <a:off x="11003924" y="3567009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>
                <a:solidFill>
                  <a:srgbClr val="FF0000"/>
                </a:solidFill>
              </a:rPr>
              <a:t>01:00</a:t>
            </a:r>
          </a:p>
        </p:txBody>
      </p:sp>
      <p:sp>
        <p:nvSpPr>
          <p:cNvPr id="67" name="CaixaDeTexto 66"/>
          <p:cNvSpPr txBox="1"/>
          <p:nvPr/>
        </p:nvSpPr>
        <p:spPr>
          <a:xfrm>
            <a:off x="8457948" y="2585721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RETORNO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12/XX/20XX 11:15</a:t>
            </a:r>
          </a:p>
        </p:txBody>
      </p:sp>
      <p:sp>
        <p:nvSpPr>
          <p:cNvPr id="68" name="CaixaDeTexto 67"/>
          <p:cNvSpPr txBox="1"/>
          <p:nvPr/>
        </p:nvSpPr>
        <p:spPr>
          <a:xfrm>
            <a:off x="8473783" y="2383169"/>
            <a:ext cx="324115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>
                <a:solidFill>
                  <a:srgbClr val="FF0000"/>
                </a:solidFill>
              </a:rPr>
              <a:t>12/XX/20XX 06:00</a:t>
            </a:r>
            <a:endParaRPr lang="pt-BR" sz="1200" b="1" dirty="0"/>
          </a:p>
        </p:txBody>
      </p:sp>
      <p:sp>
        <p:nvSpPr>
          <p:cNvPr id="69" name="Texto Explicativo em Elipse 68"/>
          <p:cNvSpPr/>
          <p:nvPr/>
        </p:nvSpPr>
        <p:spPr>
          <a:xfrm>
            <a:off x="10788778" y="3006836"/>
            <a:ext cx="1348055" cy="430803"/>
          </a:xfrm>
          <a:prstGeom prst="wedgeEllipseCallout">
            <a:avLst>
              <a:gd name="adj1" fmla="val -95863"/>
              <a:gd name="adj2" fmla="val -9524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 smtClean="0">
                <a:solidFill>
                  <a:sysClr val="windowText" lastClr="000000"/>
                </a:solidFill>
              </a:rPr>
              <a:t>O que fazer com o veículo  e o motorista??</a:t>
            </a:r>
            <a:endParaRPr lang="pt-BR" sz="800" b="1" dirty="0">
              <a:solidFill>
                <a:sysClr val="windowText" lastClr="000000"/>
              </a:solidFill>
            </a:endParaRPr>
          </a:p>
        </p:txBody>
      </p:sp>
      <p:pic>
        <p:nvPicPr>
          <p:cNvPr id="70" name="Imagem 69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767777" y="1572457"/>
            <a:ext cx="2022770" cy="639301"/>
          </a:xfrm>
          <a:prstGeom prst="rect">
            <a:avLst/>
          </a:prstGeom>
        </p:spPr>
      </p:pic>
      <p:pic>
        <p:nvPicPr>
          <p:cNvPr id="71" name="Imagem 70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40800" y="4929390"/>
            <a:ext cx="195262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3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75469 -0.0053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3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-7.40741E-7 L -0.00924 0.4736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4 0.47361 L 0.76081 0.0009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77" y="-2393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4.07407E-6 L 0.00313 0.47824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3912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612 0.00162 L -0.01093 -0.47847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23935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7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8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9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6" grpId="0"/>
      <p:bldP spid="56" grpId="1"/>
      <p:bldP spid="2" grpId="0" animBg="1"/>
      <p:bldP spid="54" grpId="0" animBg="1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489" y="176270"/>
            <a:ext cx="8670275" cy="1101687"/>
          </a:xfrm>
        </p:spPr>
        <p:txBody>
          <a:bodyPr/>
          <a:lstStyle/>
          <a:p>
            <a:r>
              <a:rPr lang="pt-BR" dirty="0" smtClean="0"/>
              <a:t>  Propostas do TRC ¹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9489" y="1498293"/>
            <a:ext cx="11556694" cy="518894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Unir esforços, das mais diversas entidades, fins buscar unificação do conceito 24 horas (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Porto – Órgãos Anuentes – </a:t>
            </a:r>
            <a:r>
              <a:rPr lang="pt-BR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Depot’s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 armadores – Importadores e Exportadores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Buscar elevar o índice (mínimo de 40%) de coletas e entregas de cargas em horários pós 20 horas até as 06 horas, junto aos Importadores e Exportadores;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Interceder junto ao Governo do Estado e as Concessionárias de Rodovias, acerca de planejar </a:t>
            </a:r>
            <a:r>
              <a:rPr lang="pt-BR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Redução dos Valores dos Pedágios</a:t>
            </a:r>
            <a:r>
              <a:rPr lang="pt-BR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pt-BR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titulo de incentivo/benefício mútuo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aos veículos de carga que utilizarem-se da Rodovia em horários alternativos (noite/madrugada) ocasião em que o </a:t>
            </a:r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trafego 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automóveis é infinitamente menor, promovendo uma maior distribuição de </a:t>
            </a:r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fluxo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 24 horas, sem gargalos e congestionamentos. </a:t>
            </a:r>
          </a:p>
          <a:p>
            <a:pPr algn="just">
              <a:lnSpc>
                <a:spcPct val="120000"/>
              </a:lnSpc>
            </a:pP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Liberação Transito Aduaneiro (</a:t>
            </a:r>
            <a:r>
              <a:rPr lang="pt-BR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DTA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pela Alfandega do Porto de Santos, em horários prévios agendados (</a:t>
            </a:r>
            <a:r>
              <a:rPr lang="pt-BR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22:00hrs / 02:00hrs e 04:00hrs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além das liberações em horários comerciais.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4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15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489" y="365126"/>
            <a:ext cx="8670275" cy="1089101"/>
          </a:xfrm>
        </p:spPr>
        <p:txBody>
          <a:bodyPr/>
          <a:lstStyle/>
          <a:p>
            <a:r>
              <a:rPr lang="pt-BR" dirty="0" smtClean="0"/>
              <a:t>  Propostas do TRC ²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9489" y="1564395"/>
            <a:ext cx="11556694" cy="4979624"/>
          </a:xfrm>
        </p:spPr>
        <p:txBody>
          <a:bodyPr/>
          <a:lstStyle/>
          <a:p>
            <a:pPr algn="just"/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Benefícios diretos e indiretos</a:t>
            </a:r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Redução considerável de custos com Demurrage, Container Detention, Estadia, No Show e Armazenagem.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Melhor planejamento de entregas e coletas (hora certa);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Redução do tempo de viagem (Porto/Cliente e Cliente/Porto);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Otimização dos Terminais de Operadores Portuários, elevando o volume de entregas e coletas em períodos noturnos, ocasião em que a demanda é menor.</a:t>
            </a:r>
          </a:p>
          <a:p>
            <a:pPr algn="just"/>
            <a:r>
              <a:rPr lang="pt-B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Melhoria na mobilidade Urbana e Portuária (equilíbrio na distribuição em 24 horas), beneficiando a todos os envolvidos no Comex.</a:t>
            </a:r>
          </a:p>
          <a:p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5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052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Agrupar 29"/>
          <p:cNvGrpSpPr/>
          <p:nvPr/>
        </p:nvGrpSpPr>
        <p:grpSpPr>
          <a:xfrm>
            <a:off x="8728112" y="675754"/>
            <a:ext cx="1827768" cy="1560407"/>
            <a:chOff x="8854093" y="1130039"/>
            <a:chExt cx="1827768" cy="1560407"/>
          </a:xfrm>
        </p:grpSpPr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95076" y="1395296"/>
              <a:ext cx="1745803" cy="1295150"/>
            </a:xfrm>
            <a:prstGeom prst="rect">
              <a:avLst/>
            </a:prstGeom>
          </p:spPr>
        </p:pic>
        <p:sp>
          <p:nvSpPr>
            <p:cNvPr id="27" name="CaixaDeTexto 26"/>
            <p:cNvSpPr txBox="1"/>
            <p:nvPr/>
          </p:nvSpPr>
          <p:spPr>
            <a:xfrm>
              <a:off x="8854093" y="1130039"/>
              <a:ext cx="182776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200" dirty="0" smtClean="0"/>
                <a:t>TRANSPORTADOR</a:t>
              </a:r>
              <a:endParaRPr lang="pt-BR" sz="1200" dirty="0"/>
            </a:p>
          </p:txBody>
        </p:sp>
      </p:grpSp>
      <p:graphicFrame>
        <p:nvGraphicFramePr>
          <p:cNvPr id="5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4" name="Imagem de bitmap" r:id="rId5" imgW="2228571" imgH="752381" progId="PBrush">
                  <p:embed/>
                </p:oleObj>
              </mc:Choice>
              <mc:Fallback>
                <p:oleObj name="Imagem de bitmap" r:id="rId5" imgW="2228571" imgH="752381" progId="PBrush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230262" y="124450"/>
            <a:ext cx="2665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400" dirty="0" smtClean="0">
                <a:solidFill>
                  <a:srgbClr val="5D9BB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sonho do TRC...</a:t>
            </a:r>
            <a:endParaRPr lang="pt-BR" sz="2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682929" y="980380"/>
            <a:ext cx="2370686" cy="1138228"/>
            <a:chOff x="8348428" y="2352259"/>
            <a:chExt cx="2595750" cy="135466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66ABCA"/>
                </a:clrFrom>
                <a:clrTo>
                  <a:srgbClr val="66ABC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48428" y="2717271"/>
              <a:ext cx="1678604" cy="989653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8348428" y="2352259"/>
              <a:ext cx="2595750" cy="32967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200" dirty="0" smtClean="0"/>
                <a:t>DEPOT DO ARMADOR</a:t>
              </a:r>
              <a:endParaRPr lang="pt-BR" sz="1200" dirty="0"/>
            </a:p>
          </p:txBody>
        </p:sp>
      </p:grpSp>
      <p:grpSp>
        <p:nvGrpSpPr>
          <p:cNvPr id="12" name="Agrupar 11"/>
          <p:cNvGrpSpPr/>
          <p:nvPr/>
        </p:nvGrpSpPr>
        <p:grpSpPr>
          <a:xfrm>
            <a:off x="4308361" y="2690446"/>
            <a:ext cx="2082051" cy="1373011"/>
            <a:chOff x="4125777" y="101241"/>
            <a:chExt cx="2279713" cy="1634093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4680367" y="101241"/>
              <a:ext cx="1170533" cy="1170533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4125777" y="1185882"/>
              <a:ext cx="2279713" cy="5494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1200" dirty="0" smtClean="0"/>
                <a:t>NAVIO: </a:t>
              </a:r>
              <a:r>
                <a:rPr lang="pt-BR" sz="1200" b="1" dirty="0" smtClean="0">
                  <a:solidFill>
                    <a:srgbClr val="FF0000"/>
                  </a:solidFill>
                </a:rPr>
                <a:t>BRAZILSHIP</a:t>
              </a:r>
            </a:p>
            <a:p>
              <a:r>
                <a:rPr lang="pt-BR" sz="1200" dirty="0" smtClean="0"/>
                <a:t>E.T.A. </a:t>
              </a:r>
              <a:r>
                <a:rPr lang="pt-BR" sz="1200" b="1" dirty="0" smtClean="0">
                  <a:solidFill>
                    <a:srgbClr val="FF0000"/>
                  </a:solidFill>
                </a:rPr>
                <a:t>15/XX/20XX 10:00</a:t>
              </a:r>
              <a:endParaRPr lang="pt-B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8422645" y="3958335"/>
            <a:ext cx="2766325" cy="1414106"/>
            <a:chOff x="774096" y="2246814"/>
            <a:chExt cx="3028950" cy="1683002"/>
          </a:xfrm>
        </p:grpSpPr>
        <p:sp>
          <p:nvSpPr>
            <p:cNvPr id="17" name="CaixaDeTexto 16"/>
            <p:cNvSpPr txBox="1"/>
            <p:nvPr/>
          </p:nvSpPr>
          <p:spPr>
            <a:xfrm>
              <a:off x="812751" y="2246814"/>
              <a:ext cx="2951639" cy="32967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1200" dirty="0" smtClean="0"/>
                <a:t>OPERADOR PORTUÁRIO</a:t>
              </a:r>
              <a:endParaRPr lang="pt-BR" sz="1200" dirty="0"/>
            </a:p>
          </p:txBody>
        </p:sp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4096" y="2596316"/>
              <a:ext cx="3028950" cy="1333500"/>
            </a:xfrm>
            <a:prstGeom prst="rect">
              <a:avLst/>
            </a:prstGeom>
          </p:spPr>
        </p:pic>
      </p:grpSp>
      <p:grpSp>
        <p:nvGrpSpPr>
          <p:cNvPr id="21" name="Agrupar 20"/>
          <p:cNvGrpSpPr/>
          <p:nvPr/>
        </p:nvGrpSpPr>
        <p:grpSpPr>
          <a:xfrm>
            <a:off x="13546" y="4120896"/>
            <a:ext cx="2594243" cy="1704218"/>
            <a:chOff x="822767" y="5016283"/>
            <a:chExt cx="2594243" cy="1704218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22767" y="5016283"/>
              <a:ext cx="2594243" cy="1704218"/>
            </a:xfrm>
            <a:prstGeom prst="rect">
              <a:avLst/>
            </a:prstGeom>
          </p:spPr>
        </p:pic>
        <p:sp>
          <p:nvSpPr>
            <p:cNvPr id="20" name="CaixaDeTexto 19"/>
            <p:cNvSpPr txBox="1"/>
            <p:nvPr/>
          </p:nvSpPr>
          <p:spPr>
            <a:xfrm>
              <a:off x="880719" y="5016283"/>
              <a:ext cx="237068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1200" dirty="0" smtClean="0"/>
                <a:t>CLIENTE CAMPINAS</a:t>
              </a:r>
              <a:endParaRPr lang="pt-BR" sz="1200" dirty="0"/>
            </a:p>
          </p:txBody>
        </p:sp>
      </p:grpSp>
      <p:sp>
        <p:nvSpPr>
          <p:cNvPr id="22" name="Seta para a Direita Listrada 21"/>
          <p:cNvSpPr/>
          <p:nvPr/>
        </p:nvSpPr>
        <p:spPr>
          <a:xfrm rot="8818708">
            <a:off x="3118937" y="4158860"/>
            <a:ext cx="1312752" cy="389496"/>
          </a:xfrm>
          <a:prstGeom prst="stripedRightArrow">
            <a:avLst>
              <a:gd name="adj1" fmla="val 40702"/>
              <a:gd name="adj2" fmla="val 119732"/>
            </a:avLst>
          </a:prstGeom>
          <a:gradFill flip="none" rotWithShape="1">
            <a:gsLst>
              <a:gs pos="2100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03255" y="4967061"/>
            <a:ext cx="1952625" cy="55245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562273" y="1636517"/>
            <a:ext cx="1952625" cy="552450"/>
          </a:xfrm>
          <a:prstGeom prst="rect">
            <a:avLst/>
          </a:prstGeom>
        </p:spPr>
      </p:pic>
      <p:sp>
        <p:nvSpPr>
          <p:cNvPr id="31" name="Seta para a Direita Listrada 30"/>
          <p:cNvSpPr/>
          <p:nvPr/>
        </p:nvSpPr>
        <p:spPr>
          <a:xfrm rot="19787471">
            <a:off x="3156968" y="3501120"/>
            <a:ext cx="5133255" cy="389496"/>
          </a:xfrm>
          <a:prstGeom prst="stripedRightArrow">
            <a:avLst>
              <a:gd name="adj1" fmla="val 40702"/>
              <a:gd name="adj2" fmla="val 119732"/>
            </a:avLst>
          </a:prstGeom>
          <a:gradFill flip="none" rotWithShape="1">
            <a:gsLst>
              <a:gs pos="2100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/>
          <p:cNvSpPr txBox="1"/>
          <p:nvPr/>
        </p:nvSpPr>
        <p:spPr>
          <a:xfrm>
            <a:off x="6804573" y="287773"/>
            <a:ext cx="218310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PEDIDO: </a:t>
            </a:r>
            <a:r>
              <a:rPr lang="pt-BR" sz="1200" b="1" dirty="0" smtClean="0"/>
              <a:t>08/XX/20XX 08:00</a:t>
            </a:r>
          </a:p>
          <a:p>
            <a:pPr algn="ctr"/>
            <a:r>
              <a:rPr lang="pt-BR" sz="1200" dirty="0" smtClean="0"/>
              <a:t>Retirada de 1 container vazio para estufagem em Campinas e entrega no operador portuário</a:t>
            </a:r>
            <a:endParaRPr lang="pt-BR" sz="1200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8247213" y="5440190"/>
            <a:ext cx="31810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PRÉ STACKING: </a:t>
            </a:r>
            <a:r>
              <a:rPr lang="pt-BR" sz="1200" b="1" dirty="0" smtClean="0"/>
              <a:t>08/XX/20XX 10:00</a:t>
            </a:r>
          </a:p>
          <a:p>
            <a:r>
              <a:rPr lang="pt-BR" sz="1200" dirty="0" smtClean="0"/>
              <a:t>DEAD LINE: </a:t>
            </a:r>
            <a:r>
              <a:rPr lang="pt-BR" sz="1200" b="1" dirty="0" smtClean="0"/>
              <a:t>14/XX/20XX 12:00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89755" y="2135291"/>
            <a:ext cx="341151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LIBERAÇÃO DA UNIDADE: </a:t>
            </a:r>
            <a:r>
              <a:rPr lang="pt-BR" sz="1200" b="1" dirty="0" smtClean="0"/>
              <a:t>03/XX/20XX 10:00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82526" y="2339331"/>
            <a:ext cx="344556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AGENDAMENTO: </a:t>
            </a:r>
            <a:r>
              <a:rPr lang="pt-BR" sz="1200" b="1" dirty="0" smtClean="0"/>
              <a:t>08/XX/20XX 22:00 / 23:00</a:t>
            </a:r>
            <a:endParaRPr lang="pt-BR" sz="1200" b="1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573150" y="2572164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/>
              <a:t>08/XX/20XX 22:30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582527" y="2806973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ENTRADA DO VEÍCULO: </a:t>
            </a:r>
            <a:r>
              <a:rPr lang="pt-BR" sz="1200" b="1" dirty="0" smtClean="0"/>
              <a:t>08/XX/20XX 22:45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582527" y="3046637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/>
              <a:t>08/XX/20XX 23:45</a:t>
            </a:r>
            <a:endParaRPr lang="pt-BR" sz="1200" b="1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4753492" y="308030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/>
              <a:t>00:30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2536884" y="1583292"/>
            <a:ext cx="10935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OPERAÇÃO:</a:t>
            </a:r>
          </a:p>
          <a:p>
            <a:pPr algn="ctr"/>
            <a:r>
              <a:rPr lang="pt-BR" sz="1200" b="1" dirty="0" smtClean="0"/>
              <a:t>01:15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2184020" y="4594639"/>
            <a:ext cx="10935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OPERAÇÃO:</a:t>
            </a:r>
          </a:p>
          <a:p>
            <a:pPr algn="ctr"/>
            <a:r>
              <a:rPr lang="pt-BR" sz="1200" b="1" dirty="0" smtClean="0"/>
              <a:t>02:00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2007652" y="3446179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/>
              <a:t>03:00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4829614" y="5980752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/>
              <a:t>04:00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6918717" y="5000730"/>
            <a:ext cx="10935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OPERAÇÃO:</a:t>
            </a:r>
          </a:p>
          <a:p>
            <a:pPr algn="ctr"/>
            <a:r>
              <a:rPr lang="pt-BR" sz="1200" b="1" dirty="0" smtClean="0"/>
              <a:t>01:30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7642303" y="3244257"/>
            <a:ext cx="105429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dirty="0" smtClean="0"/>
              <a:t>DIRIGINDO:</a:t>
            </a:r>
          </a:p>
          <a:p>
            <a:pPr algn="ctr"/>
            <a:r>
              <a:rPr lang="pt-BR" sz="1200" b="1" dirty="0" smtClean="0"/>
              <a:t>00:30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8256590" y="5864520"/>
            <a:ext cx="344556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AGENDAMENTO: </a:t>
            </a:r>
            <a:r>
              <a:rPr lang="pt-BR" sz="1200" b="1" dirty="0" smtClean="0"/>
              <a:t>09/XX/20XX 09:00 / 10:00</a:t>
            </a:r>
            <a:endParaRPr lang="pt-BR" sz="1200" b="1" dirty="0"/>
          </a:p>
        </p:txBody>
      </p:sp>
      <p:sp>
        <p:nvSpPr>
          <p:cNvPr id="47" name="CaixaDeTexto 46"/>
          <p:cNvSpPr txBox="1"/>
          <p:nvPr/>
        </p:nvSpPr>
        <p:spPr>
          <a:xfrm>
            <a:off x="255686" y="5653320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/>
              <a:t>09/XX/20XX 02:45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265063" y="5888129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ENTRADA DO VEÍCULO: </a:t>
            </a:r>
            <a:r>
              <a:rPr lang="pt-BR" sz="1200" b="1" dirty="0" smtClean="0"/>
              <a:t>09/XX/20XX 03:00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265063" y="6127793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/>
              <a:t>09/XX/20XX 04:45</a:t>
            </a:r>
            <a:endParaRPr lang="pt-BR" sz="1200" b="1" dirty="0"/>
          </a:p>
        </p:txBody>
      </p:sp>
      <p:sp>
        <p:nvSpPr>
          <p:cNvPr id="50" name="CaixaDeTexto 49"/>
          <p:cNvSpPr txBox="1"/>
          <p:nvPr/>
        </p:nvSpPr>
        <p:spPr>
          <a:xfrm>
            <a:off x="8249088" y="6079645"/>
            <a:ext cx="342812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CHEGADA DO VEÍCULO: </a:t>
            </a:r>
            <a:r>
              <a:rPr lang="pt-BR" sz="1200" b="1" dirty="0" smtClean="0"/>
              <a:t>09/XX/20XX 08:45</a:t>
            </a:r>
          </a:p>
        </p:txBody>
      </p:sp>
      <p:sp>
        <p:nvSpPr>
          <p:cNvPr id="51" name="CaixaDeTexto 50"/>
          <p:cNvSpPr txBox="1"/>
          <p:nvPr/>
        </p:nvSpPr>
        <p:spPr>
          <a:xfrm>
            <a:off x="8247213" y="6275422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ENTRADA DO VEÍCULO: </a:t>
            </a:r>
            <a:r>
              <a:rPr lang="pt-BR" sz="1200" b="1" dirty="0" smtClean="0"/>
              <a:t>09/XX/20XX 09:00</a:t>
            </a:r>
          </a:p>
        </p:txBody>
      </p:sp>
      <p:sp>
        <p:nvSpPr>
          <p:cNvPr id="52" name="CaixaDeTexto 51"/>
          <p:cNvSpPr txBox="1"/>
          <p:nvPr/>
        </p:nvSpPr>
        <p:spPr>
          <a:xfrm>
            <a:off x="8256590" y="6509360"/>
            <a:ext cx="341874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200" dirty="0" smtClean="0"/>
              <a:t>SAÍDA DO VEÍCULO: </a:t>
            </a:r>
            <a:r>
              <a:rPr lang="pt-BR" sz="1200" b="1" dirty="0" smtClean="0"/>
              <a:t>09/XX/20XX 10:15</a:t>
            </a:r>
            <a:endParaRPr lang="pt-BR" sz="1200" b="1" dirty="0"/>
          </a:p>
        </p:txBody>
      </p:sp>
      <p:pic>
        <p:nvPicPr>
          <p:cNvPr id="53" name="Imagem 52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38074" y="1589345"/>
            <a:ext cx="2022770" cy="639301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9406" y="4856971"/>
            <a:ext cx="2022770" cy="639301"/>
          </a:xfrm>
          <a:prstGeom prst="rect">
            <a:avLst/>
          </a:prstGeom>
        </p:spPr>
      </p:pic>
      <p:sp>
        <p:nvSpPr>
          <p:cNvPr id="56" name="CaixaDeTexto 55"/>
          <p:cNvSpPr txBox="1"/>
          <p:nvPr/>
        </p:nvSpPr>
        <p:spPr>
          <a:xfrm>
            <a:off x="8603255" y="2196488"/>
            <a:ext cx="2183102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1200" b="1" dirty="0" smtClean="0"/>
              <a:t>Uma viagem completa em, no máximo 14h. O motorista entra para trabalhar às 21:30 do dia 08 e retorna às 10:45 do dia 09, estando apto ao trabalho novamente às 21:45, respeitando seus limites e a legislação.</a:t>
            </a:r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398578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67813 -0.0027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06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-0.00299 0.4844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421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7451E-17 1.48148E-6 L 0.68502 0.0023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67" y="4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-3.33333E-6 L 0.01276 -0.48611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5422" y="1078173"/>
            <a:ext cx="11556694" cy="5487879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O Sindisan concentra-se prioritariamente na busca da identificação dos problemas do processo logístico dentro de seu segmento, na área de Comércio Exterior, e busca incessantemente a melhor e mais coerente solução, no interesse exclusivo do bem comum e da agilidade, fluidez e produtividade das operações rodoviárias e portuárias.</a:t>
            </a:r>
          </a:p>
          <a:p>
            <a:pPr algn="just"/>
            <a:r>
              <a:rPr lang="pt-BR" dirty="0"/>
              <a:t>Prioriza o respeito e atendimento a legislação vigente, e junto aos órgãos anuentes, agencias reguladoras, autoridades fiscalizadoras e demais entidades, </a:t>
            </a:r>
            <a:r>
              <a:rPr lang="pt-BR" dirty="0" smtClean="0"/>
              <a:t>buscando partilhar opiniões, </a:t>
            </a:r>
            <a:r>
              <a:rPr lang="pt-BR" dirty="0"/>
              <a:t>em busca de soluções.</a:t>
            </a:r>
          </a:p>
          <a:p>
            <a:pPr algn="just"/>
            <a:r>
              <a:rPr lang="pt-BR" dirty="0"/>
              <a:t>Para tanto agradece </a:t>
            </a:r>
            <a:r>
              <a:rPr lang="pt-BR" dirty="0" smtClean="0"/>
              <a:t>ao COMUS (A.C.S.P.), </a:t>
            </a:r>
            <a:r>
              <a:rPr lang="pt-BR" dirty="0"/>
              <a:t>pela presteza em que nos atende em nossas missivas, na condição de </a:t>
            </a:r>
            <a:r>
              <a:rPr lang="pt-BR" dirty="0" smtClean="0"/>
              <a:t>parceria.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                                                    Obrigado. </a:t>
            </a:r>
            <a:endParaRPr lang="pt-B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B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9963150" y="-20954"/>
          <a:ext cx="2228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Imagem de bitmap" r:id="rId3" imgW="2228571" imgH="752381" progId="PBrush">
                  <p:embed/>
                </p:oleObj>
              </mc:Choice>
              <mc:Fallback>
                <p:oleObj name="Imagem de bitmap" r:id="rId3" imgW="2228571" imgH="752381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150" y="-20954"/>
                        <a:ext cx="2228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9963149" y="6312665"/>
            <a:ext cx="1868965" cy="37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&lt; Set – 2018 &gt;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51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2002</Words>
  <Application>Microsoft Office PowerPoint</Application>
  <PresentationFormat>Personalizar</PresentationFormat>
  <Paragraphs>271</Paragraphs>
  <Slides>29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1" baseType="lpstr">
      <vt:lpstr>1_Tema do Office</vt:lpstr>
      <vt:lpstr>Imagem de bitmap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Acessibilidade Capital / Porto de Santos</vt:lpstr>
      <vt:lpstr>Modal Ferroviário</vt:lpstr>
      <vt:lpstr>Percentual dos Produtos transportados pelo Modal Ferroviário de e para o Porto de Santos. </vt:lpstr>
      <vt:lpstr>   Modal Ferroviário</vt:lpstr>
      <vt:lpstr>Modal Ferroviário</vt:lpstr>
      <vt:lpstr>Apresentação do PowerPoint</vt:lpstr>
      <vt:lpstr>Modal Dutovias - Acessos</vt:lpstr>
      <vt:lpstr>Modal Dutovias – Emb. e Desc.</vt:lpstr>
      <vt:lpstr>Modal Rodoviário</vt:lpstr>
      <vt:lpstr>   Modal Rodoviário ¹</vt:lpstr>
      <vt:lpstr>   Modal Rodoviário ²</vt:lpstr>
      <vt:lpstr>Pátios Reguladores – Veículos</vt:lpstr>
      <vt:lpstr>Acesso Portuário (Único) - Atual</vt:lpstr>
      <vt:lpstr>Acesso Portuário (Futuro) EM INÍCIO DE OBRAS</vt:lpstr>
      <vt:lpstr>Preocupações do TRC</vt:lpstr>
      <vt:lpstr>Consequências Negativas</vt:lpstr>
      <vt:lpstr>Riscos</vt:lpstr>
      <vt:lpstr>Percalços:</vt:lpstr>
      <vt:lpstr>  Realidade</vt:lpstr>
      <vt:lpstr>Apresentação do PowerPoint</vt:lpstr>
      <vt:lpstr>  Propostas do TRC ¹</vt:lpstr>
      <vt:lpstr>  Propostas do TRC ²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Containers Vazios Depot Imp e Exp Efeitos Negativos_043</dc:title>
  <dc:creator>Home</dc:creator>
  <cp:lastModifiedBy>Alvaro Rabelo de Moraes</cp:lastModifiedBy>
  <cp:revision>226</cp:revision>
  <cp:lastPrinted>2018-09-14T12:03:38Z</cp:lastPrinted>
  <dcterms:created xsi:type="dcterms:W3CDTF">2018-08-11T13:07:34Z</dcterms:created>
  <dcterms:modified xsi:type="dcterms:W3CDTF">2018-09-26T21:35:07Z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Containers Vazios Depot Imp e Exp Efeitos Negativos_043</vt:lpwstr>
  </property>
  <property fmtid="{D5CDD505-2E9C-101B-9397-08002B2CF9AE}" pid="3" name="SlideDescription">
    <vt:lpwstr/>
  </property>
</Properties>
</file>